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Lst>
  <p:sldSz cy="10058400" cx="7772400"/>
  <p:notesSz cx="6858000" cy="9144000"/>
  <p:embeddedFontLst>
    <p:embeddedFont>
      <p:font typeface="Inter SemiBold"/>
      <p:regular r:id="rId14"/>
      <p:bold r:id="rId15"/>
      <p:italic r:id="rId16"/>
      <p:boldItalic r:id="rId17"/>
    </p:embeddedFont>
    <p:embeddedFont>
      <p:font typeface="Halant"/>
      <p:regular r:id="rId18"/>
      <p:bold r:id="rId19"/>
    </p:embeddedFont>
    <p:embeddedFont>
      <p:font typeface="Inter"/>
      <p:regular r:id="rId20"/>
      <p:bold r:id="rId21"/>
      <p:italic r:id="rId22"/>
      <p:boldItalic r:id="rId23"/>
    </p:embeddedFont>
    <p:embeddedFont>
      <p:font typeface="Plus Jakarta Sans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D9C0539-0D11-4831-8B3D-6C584BC96031}">
  <a:tblStyle styleId="{2D9C0539-0D11-4831-8B3D-6C584BC96031}"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8761D0F-53EB-451A-8697-5D1EFEA334C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Medium-regular.fntdata"/><Relationship Id="rId23"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italic.fntdata"/><Relationship Id="rId25" Type="http://schemas.openxmlformats.org/officeDocument/2006/relationships/font" Target="fonts/PlusJakartaSansMedium-bold.fntdata"/><Relationship Id="rId27"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font" Target="fonts/InterSemiBold-bold.fntdata"/><Relationship Id="rId14" Type="http://schemas.openxmlformats.org/officeDocument/2006/relationships/font" Target="fonts/InterSemiBold-regular.fntdata"/><Relationship Id="rId17" Type="http://schemas.openxmlformats.org/officeDocument/2006/relationships/font" Target="fonts/InterSemiBold-boldItalic.fntdata"/><Relationship Id="rId16" Type="http://schemas.openxmlformats.org/officeDocument/2006/relationships/font" Target="fonts/InterSemiBold-italic.fntdata"/><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c0d286840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c0d28684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3c0d286840_0_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3c0d286840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3c0d286840_0_7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3c0d286840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3c0d286840_0_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3c0d286840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33a99d5fedb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33a99d5fed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3a99d5fedb_0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3a99d5fedb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3a99d5fedb_0_1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3a99d5fedb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africa.si.edu/exhibitions/current-exhibitions/benin-bronzes-ambassadors-of-the-ob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hyperlink" Target="https://africa.si.edu/exhibitions/current-exhibitions/benin-bronzes-ambassadors-of-the-oba/"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Historical Empathy</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Stolen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1476235"/>
          <a:ext cx="3000000" cy="3000000"/>
        </p:xfrm>
        <a:graphic>
          <a:graphicData uri="http://schemas.openxmlformats.org/drawingml/2006/table">
            <a:tbl>
              <a:tblPr>
                <a:noFill/>
                <a:tableStyleId>{2D9C0539-0D11-4831-8B3D-6C584BC96031}</a:tableStyleId>
              </a:tblPr>
              <a:tblGrid>
                <a:gridCol w="5022625"/>
                <a:gridCol w="1811675"/>
              </a:tblGrid>
              <a:tr h="29975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Fiona Davis, </a:t>
                      </a:r>
                      <a:r>
                        <a:rPr i="1" lang="en" sz="1200">
                          <a:solidFill>
                            <a:schemeClr val="dk1"/>
                          </a:solidFill>
                          <a:latin typeface="Halant"/>
                          <a:ea typeface="Halant"/>
                          <a:cs typeface="Halant"/>
                          <a:sym typeface="Halant"/>
                        </a:rPr>
                        <a:t>The Stolen Queen,</a:t>
                      </a:r>
                      <a:r>
                        <a:rPr lang="en" sz="1200">
                          <a:solidFill>
                            <a:schemeClr val="dk1"/>
                          </a:solidFill>
                          <a:latin typeface="Halant"/>
                          <a:ea typeface="Halant"/>
                          <a:cs typeface="Halant"/>
                          <a:sym typeface="Halant"/>
                        </a:rPr>
                        <a:t> 2025.</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i="1" sz="1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Historical fiction can be a great way to learn about people and events from the past. Authors use real settings, characters, and events blended with creative storytelling. However, it’s important to remember that some details might be changed or added for dramatic effect and to compare it with</a:t>
                      </a:r>
                      <a:r>
                        <a:rPr lang="en" sz="1000">
                          <a:solidFill>
                            <a:schemeClr val="dk1"/>
                          </a:solidFill>
                          <a:latin typeface="Inter"/>
                          <a:ea typeface="Inter"/>
                          <a:cs typeface="Inter"/>
                          <a:sym typeface="Inter"/>
                        </a:rPr>
                        <a:t> factual sources.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latin typeface="Inter"/>
                          <a:ea typeface="Inter"/>
                          <a:cs typeface="Inter"/>
                          <a:sym typeface="Inter"/>
                        </a:rPr>
                        <a:t>Note: In this excerpt, Charlotte (associate curator at the Metropolitan Museum of Art- Met) confronts Mona (a museum teaching staff trainee) about stealing her research file and participating in the theft of an Egyptian artifact, the Cerulean Queen. The conversation also reveals that Mona is part of Ma’at, a group advocating for the return of Egyptian antiquities.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“What’s going on?” Mona stood perfectly straight in her Chanel tweed suit, her words echoing in the spacious gallery.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Back in Cairo, once Annie had explained to Charlotte that the woman standing next to Heba in the photograph was one of the Met’s docent trainees, Charlotte realized that she </a:t>
                      </a:r>
                      <a:r>
                        <a:rPr i="1" lang="en" sz="1200">
                          <a:solidFill>
                            <a:schemeClr val="dk1"/>
                          </a:solidFill>
                          <a:latin typeface="Inter"/>
                          <a:ea typeface="Inter"/>
                          <a:cs typeface="Inter"/>
                          <a:sym typeface="Inter"/>
                        </a:rPr>
                        <a:t>had</a:t>
                      </a:r>
                      <a:r>
                        <a:rPr lang="en" sz="1200">
                          <a:solidFill>
                            <a:schemeClr val="dk1"/>
                          </a:solidFill>
                          <a:latin typeface="Inter"/>
                          <a:ea typeface="Inter"/>
                          <a:cs typeface="Inter"/>
                          <a:sym typeface="Inter"/>
                        </a:rPr>
                        <a:t> seen her, albeit briefly, standing near her and Frederick during an error-filled history of the Cerulean Queen in the Egyptian Art collection, the same statue this woman later arranged to have stolen during the Met Gala. And now they were face-to-face. Everything depended on this single conversation.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I’m Charlotte Cross, as you know.”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“I’m sorry, how would I know you?” Mona’s expression was one of polite interest.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arranged to steal my research folder.” Mona opened her mouth to deny it, but Charlotte cut her off. “I don’t know why. I don’t care. I just want it back.”</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assure you that I have no idea what you’re talking about. If you don’t mind, I’ll head back to my lecture now.” She turned to go.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“I’d stick around if I were you. We know you were behind the theft of the Cerulean Queen.”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turned her back. A small muscle twitched at the corner of her mouth. “I heard about the theft. A terrible loss,” she said…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care about my file, nothing else.”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“Your file. Even if I did have it, why would I give it back to you?”</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Cairo, what did Annie and Charlotte realize about Mona?</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is Mona’s initial reaction when Charlotte accuses her of stealing the research file?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8" name="Google Shape;58;p13"/>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2" name="Shape 62"/>
        <p:cNvGrpSpPr/>
        <p:nvPr/>
      </p:nvGrpSpPr>
      <p:grpSpPr>
        <a:xfrm>
          <a:off x="0" y="0"/>
          <a:ext cx="0" cy="0"/>
          <a:chOff x="0" y="0"/>
          <a:chExt cx="0" cy="0"/>
        </a:xfrm>
      </p:grpSpPr>
      <p:sp>
        <p:nvSpPr>
          <p:cNvPr id="63" name="Google Shape;63;p14"/>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64" name="Google Shape;64;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Stolen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5" name="Google Shape;65;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6" name="Google Shape;66;p14"/>
          <p:cNvGraphicFramePr/>
          <p:nvPr/>
        </p:nvGraphicFramePr>
        <p:xfrm>
          <a:off x="341266" y="1095235"/>
          <a:ext cx="3000000" cy="3000000"/>
        </p:xfrm>
        <a:graphic>
          <a:graphicData uri="http://schemas.openxmlformats.org/drawingml/2006/table">
            <a:tbl>
              <a:tblPr>
                <a:noFill/>
                <a:tableStyleId>{2D9C0539-0D11-4831-8B3D-6C584BC96031}</a:tableStyleId>
              </a:tblPr>
              <a:tblGrid>
                <a:gridCol w="1652425"/>
                <a:gridCol w="1211775"/>
                <a:gridCol w="2118625"/>
                <a:gridCol w="2118625"/>
              </a:tblGrid>
              <a:tr h="35005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“Because otherwise I will tell Mr. Lavigne that you were behind the theft of the Cerulean Queen. Look, as far as I’m concerned, it should be on Egyptian soil, I don’t care if the Met never gets it back,” she lied. “What I </a:t>
                      </a:r>
                      <a:r>
                        <a:rPr i="1" lang="en" sz="1200">
                          <a:solidFill>
                            <a:schemeClr val="dk1"/>
                          </a:solidFill>
                          <a:latin typeface="Inter"/>
                          <a:ea typeface="Inter"/>
                          <a:cs typeface="Inter"/>
                          <a:sym typeface="Inter"/>
                        </a:rPr>
                        <a:t>do </a:t>
                      </a:r>
                      <a:r>
                        <a:rPr lang="en" sz="1200">
                          <a:solidFill>
                            <a:schemeClr val="dk1"/>
                          </a:solidFill>
                          <a:latin typeface="Inter"/>
                          <a:ea typeface="Inter"/>
                          <a:cs typeface="Inter"/>
                          <a:sym typeface="Inter"/>
                        </a:rPr>
                        <a:t>care about is my career, and that file, as you know, is vitally important.”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looked around the courtyard, as if assessing whether it was safe to speak. “It looks like we each have something to hold over the other. How do I know if I give you back the file that you’ll keep your mouth shut?”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don’t. You’ll have to trust 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direct approach wasn’t working, so Charlotte would try different tack. “In any event, Ma’at appears to be shaking up the stodgy art world. I’m curious, what exactly is Ma’at up to? It’s not as if they can place a stolen work in an Egyptian museum without international outcry. Why bother?”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“Why bother? How would you feel if your beloved Constitution was on display in the Soviet Union? You’d want it back, right?”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She had a point. “I suppose so.”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Charlotte’s concession appeared to embolden Mona. “Ma’at is named for the Egyptian goddess of truth and justice. Our country has either given away or sold off some of its most important treasures, and Ma’at is fighting for the repatriation of Egyptian art and antiquities from those who plundered our past.” The more she spoke, the more animated she became, clearly thrilled to toss off the docent-trainee guise. “We see no difference between objects that were smuggled out and those that were looted with the full approval of the government. They all belong to the people. They should be in the Egyptian homeland, not flaunted in the trophy cases of museums like the Met.”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If Mona had her way, the only way to view the Benin bronzes or an Egyptian stela would be to go to the countries themselves. What a shame that would be for scholars and educators, or for children who would lose the chance to see actual antiquities from around the world up close. For Mona, there were no shades of gray whatsoever. Yet after Charlotte’s conversations with Annie while they were in Egypt, she’d come to understand that there were no easy answers to the question of repatriation.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is implied when Mona asks how Charlotte would feel about the Constitution being displayed in the Soviet Union?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Why are there “no easy answers” about artifact repatriation?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0" name="Shape 70"/>
        <p:cNvGrpSpPr/>
        <p:nvPr/>
      </p:nvGrpSpPr>
      <p:grpSpPr>
        <a:xfrm>
          <a:off x="0" y="0"/>
          <a:ext cx="0" cy="0"/>
          <a:chOff x="0" y="0"/>
          <a:chExt cx="0" cy="0"/>
        </a:xfrm>
      </p:grpSpPr>
      <p:sp>
        <p:nvSpPr>
          <p:cNvPr id="71" name="Google Shape;71;p15"/>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Historical Empathy</a:t>
            </a:r>
            <a:endParaRPr sz="1300">
              <a:latin typeface="Inter"/>
              <a:ea typeface="Inter"/>
              <a:cs typeface="Inter"/>
              <a:sym typeface="Inter"/>
            </a:endParaRPr>
          </a:p>
        </p:txBody>
      </p:sp>
      <p:sp>
        <p:nvSpPr>
          <p:cNvPr id="72" name="Google Shape;72;p15"/>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Stolen Queen (Exemplar)</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73" name="Google Shape;73;p1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74" name="Google Shape;74;p15"/>
          <p:cNvGraphicFramePr/>
          <p:nvPr/>
        </p:nvGraphicFramePr>
        <p:xfrm>
          <a:off x="469041" y="1476235"/>
          <a:ext cx="3000000" cy="3000000"/>
        </p:xfrm>
        <a:graphic>
          <a:graphicData uri="http://schemas.openxmlformats.org/drawingml/2006/table">
            <a:tbl>
              <a:tblPr>
                <a:noFill/>
                <a:tableStyleId>{2D9C0539-0D11-4831-8B3D-6C584BC96031}</a:tableStyleId>
              </a:tblPr>
              <a:tblGrid>
                <a:gridCol w="5022625"/>
                <a:gridCol w="1811675"/>
              </a:tblGrid>
              <a:tr h="29975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Fiona Davis, </a:t>
                      </a:r>
                      <a:r>
                        <a:rPr i="1" lang="en" sz="1200">
                          <a:solidFill>
                            <a:schemeClr val="dk1"/>
                          </a:solidFill>
                          <a:latin typeface="Halant"/>
                          <a:ea typeface="Halant"/>
                          <a:cs typeface="Halant"/>
                          <a:sym typeface="Halant"/>
                        </a:rPr>
                        <a:t>The Stolen Queen,</a:t>
                      </a:r>
                      <a:r>
                        <a:rPr lang="en" sz="1200">
                          <a:solidFill>
                            <a:schemeClr val="dk1"/>
                          </a:solidFill>
                          <a:latin typeface="Halant"/>
                          <a:ea typeface="Halant"/>
                          <a:cs typeface="Halant"/>
                          <a:sym typeface="Halant"/>
                        </a:rPr>
                        <a:t> 2025.</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i="1" sz="1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Historical fiction can be a great way to learn about people and events from the past. Authors use real settings, characters, and events blended with creative storytelling. However, it’s important to remember that some details might be changed or added for dramatic effect and to compare it with</a:t>
                      </a:r>
                      <a:r>
                        <a:rPr lang="en" sz="1000">
                          <a:solidFill>
                            <a:schemeClr val="dk1"/>
                          </a:solidFill>
                          <a:latin typeface="Inter"/>
                          <a:ea typeface="Inter"/>
                          <a:cs typeface="Inter"/>
                          <a:sym typeface="Inter"/>
                        </a:rPr>
                        <a:t> factual sources.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latin typeface="Inter"/>
                          <a:ea typeface="Inter"/>
                          <a:cs typeface="Inter"/>
                          <a:sym typeface="Inter"/>
                        </a:rPr>
                        <a:t>Note: In this excerpt, Charlotte (associate curator at the Metropolitan Museum of Art- Met) confronts Mona (a museum teaching staff trainee) about stealing her research file and participating in the theft of an Egyptian artifact, the Cerulean Queen. The conversation also reveals that Mona is part of Ma’at, a group advocating for the return of Egyptian antiquities.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“What’s going on?” Mona stood perfectly straight in her Chanel tweed suit, her words echoing in the spacious gallery.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Back in Cairo, once Annie had explained to Charlotte that the woman standing next to Heba in the photograph was one of the Met’s docent trainees, Charlotte realized that she </a:t>
                      </a:r>
                      <a:r>
                        <a:rPr i="1" lang="en" sz="1200">
                          <a:solidFill>
                            <a:schemeClr val="dk1"/>
                          </a:solidFill>
                          <a:latin typeface="Inter"/>
                          <a:ea typeface="Inter"/>
                          <a:cs typeface="Inter"/>
                          <a:sym typeface="Inter"/>
                        </a:rPr>
                        <a:t>had</a:t>
                      </a:r>
                      <a:r>
                        <a:rPr lang="en" sz="1200">
                          <a:solidFill>
                            <a:schemeClr val="dk1"/>
                          </a:solidFill>
                          <a:latin typeface="Inter"/>
                          <a:ea typeface="Inter"/>
                          <a:cs typeface="Inter"/>
                          <a:sym typeface="Inter"/>
                        </a:rPr>
                        <a:t> seen her, albeit briefly, standing near her and Frederick during an error-filled history of the Cerulean Queen in the Egyptian Art collection, the same statue this woman later arranged to have stolen during the Met Gala. And now they were face-to-face. Everything depended on this single conversation.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I’m Charlotte Cross, as you know.”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“I’m sorry, how would I know you?” Mona’s expression was one of polite interest.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arranged to steal my research folder.” Mona opened her mouth to deny it, but Charlotte cut her off. “I don’t know why. I don’t care. I just want it back.”</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assure you that I have no idea what you’re talking about. If you don’t mind, I’ll head back to my lecture now.” She turned to go.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“I’d stick around if I were you. We know you were behind the theft of the Cerulean Queen.”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turned her back. A small muscle twitched at the corner of her mouth. “I heard about the theft. A terrible loss,” she said…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care about my file, nothing else.”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“Your file. Even if I did have it, why would I give it back to you?”</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Cairo, what did Annie and Charlotte realize about Mona?</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Annie and Charlotte realized that Mona, a docent trainee at the Met, was the same woman in the photograph standing next to Heba. This led Charlotte to connect Mona to the theft of the Cerulean Queen statue during the Met Gala.</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is Mona’s initial reaction when Charlotte accuses her of stealing the research file?</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Mona’s initial reaction when Charlotte accuses her of stealing the research file is denial. She feigns ignorance, expressing polite interest and claiming she has no idea what Charlotte is talking about.</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75" name="Google Shape;75;p15"/>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6"/>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81" name="Google Shape;81;p16"/>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Stolen Queen (Exemplar)</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82" name="Google Shape;82;p16"/>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83" name="Google Shape;83;p16"/>
          <p:cNvGraphicFramePr/>
          <p:nvPr/>
        </p:nvGraphicFramePr>
        <p:xfrm>
          <a:off x="341266" y="1095235"/>
          <a:ext cx="3000000" cy="3000000"/>
        </p:xfrm>
        <a:graphic>
          <a:graphicData uri="http://schemas.openxmlformats.org/drawingml/2006/table">
            <a:tbl>
              <a:tblPr>
                <a:noFill/>
                <a:tableStyleId>{2D9C0539-0D11-4831-8B3D-6C584BC96031}</a:tableStyleId>
              </a:tblPr>
              <a:tblGrid>
                <a:gridCol w="1652425"/>
                <a:gridCol w="1211775"/>
                <a:gridCol w="2118625"/>
                <a:gridCol w="2118625"/>
              </a:tblGrid>
              <a:tr h="35005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“Because otherwise I will tell Mr. Lavigne that you were behind the theft of the Cerulean Queen. Look, as far as I’m concerned, it should be on Egyptian soil, I don’t care if the Met never gets it back,” she lied. “What I </a:t>
                      </a:r>
                      <a:r>
                        <a:rPr i="1" lang="en" sz="1200">
                          <a:solidFill>
                            <a:schemeClr val="dk1"/>
                          </a:solidFill>
                          <a:latin typeface="Inter"/>
                          <a:ea typeface="Inter"/>
                          <a:cs typeface="Inter"/>
                          <a:sym typeface="Inter"/>
                        </a:rPr>
                        <a:t>do </a:t>
                      </a:r>
                      <a:r>
                        <a:rPr lang="en" sz="1200">
                          <a:solidFill>
                            <a:schemeClr val="dk1"/>
                          </a:solidFill>
                          <a:latin typeface="Inter"/>
                          <a:ea typeface="Inter"/>
                          <a:cs typeface="Inter"/>
                          <a:sym typeface="Inter"/>
                        </a:rPr>
                        <a:t>care about is my career, and that file, as you know, is vitally important.”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looked around the courtyard, as if assessing whether it was safe to speak. “It looks like we each have something to hold over the other. How do I know if I give you back the file that you’ll keep your mouth shut?”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don’t. You’ll have to trust 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direct approach wasn’t working, so Charlotte would try different tack. “In any event, Ma’at appears to be shaking up the stodgy art world. I’m curious, what exactly is Ma’at up to? It’s not as if they can place a stolen work in an Egyptian museum without international outcry. Why bother?”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“Why bother? How would you feel if your beloved Constitution was on display in the Soviet Union? You’d want it back, right?”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She had a point. “I suppose so.”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Charlotte’s concession appeared to embolden Mona. “Ma’at is named for the Egyptian goddess of truth and justice. Our country has either given away or sold off some of its most important treasures, and Ma’at is fighting for the repatriation of Egyptian art and antiquities from those who plundered our past.” The more she spoke, the more animated she became, clearly thrilled to toss off the docent-trainee guise. “We see no difference between objects that were smuggled out and those that were looted with the full approval of the government. They all belong to the people. They should be in the Egyptian homeland, not flaunted in the trophy cases of museums like the Met.”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If Mona had her way, the only way to view the Benin bronzes or an Egyptian stela would be to go to the countries themselves. What a shame that would be for scholars and educators, or for children who would lose the chance to see actual antiquities from around the world up close. For Mona, there were no shades of gray whatsoever. Yet after Charlotte’s conversations with Annie while they were in Egypt, she’d come to understand that there were no easy answers to the question of repatriation.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is implied when Mona asks how Charlotte would feel about the Constitution being displayed in the Soviet Union?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When Mona asks how Charlotte would feel about the Constitution being displayed in the Soviet Union, she is drawing a parallel between Egyptian artifacts in Western museums and a deeply significant national treasure being held by a foreign power. This implies that Egyptians view their antiquities as integral parts of their cultural identity and history, and their removal to foreign museums feels like a loss of sovereignty and heritage.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Why are there “no easy answers” about artifact repatriation?</a:t>
                      </a:r>
                      <a:endParaRPr sz="12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 issue is complex and involves multiple perspectives. While artifacts may have been taken under questionable circumstances, returning them could limit global access to important cultural and historical objects, especially for scholars, educators, and the general public. Additionally, some artifacts were legally acquired, gifted, or sold, making it difficult to determine rightful ownership.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7" name="Shape 87"/>
        <p:cNvGrpSpPr/>
        <p:nvPr/>
      </p:nvGrpSpPr>
      <p:grpSpPr>
        <a:xfrm>
          <a:off x="0" y="0"/>
          <a:ext cx="0" cy="0"/>
          <a:chOff x="0" y="0"/>
          <a:chExt cx="0" cy="0"/>
        </a:xfrm>
      </p:grpSpPr>
      <p:pic>
        <p:nvPicPr>
          <p:cNvPr id="88" name="Google Shape;88;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9" name="Google Shape;89;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a:t>
            </a:r>
            <a:r>
              <a:rPr lang="en" sz="1900">
                <a:solidFill>
                  <a:schemeClr val="dk1"/>
                </a:solidFill>
                <a:latin typeface="Plus Jakarta Sans Medium"/>
                <a:ea typeface="Plus Jakarta Sans Medium"/>
                <a:cs typeface="Plus Jakarta Sans Medium"/>
                <a:sym typeface="Plus Jakarta Sans Medium"/>
              </a:rPr>
              <a:t>Benin Bronze Exhibit (Exemplar)</a:t>
            </a:r>
            <a:endParaRPr sz="1500">
              <a:solidFill>
                <a:schemeClr val="dk1"/>
              </a:solidFill>
              <a:latin typeface="Halant"/>
              <a:ea typeface="Halant"/>
              <a:cs typeface="Halant"/>
              <a:sym typeface="Halant"/>
            </a:endParaRPr>
          </a:p>
        </p:txBody>
      </p:sp>
      <p:pic>
        <p:nvPicPr>
          <p:cNvPr id="90" name="Google Shape;90;p1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91" name="Google Shape;91;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2" name="Google Shape;92;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3" name="Google Shape;93;p17"/>
          <p:cNvSpPr txBox="1"/>
          <p:nvPr/>
        </p:nvSpPr>
        <p:spPr>
          <a:xfrm>
            <a:off x="412550" y="1008025"/>
            <a:ext cx="6947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this </a:t>
            </a:r>
            <a:r>
              <a:rPr lang="en" sz="1200" u="sng">
                <a:solidFill>
                  <a:schemeClr val="hlink"/>
                </a:solidFill>
                <a:latin typeface="Halant"/>
                <a:ea typeface="Halant"/>
                <a:cs typeface="Halant"/>
                <a:sym typeface="Halant"/>
                <a:hlinkClick r:id="rId5"/>
              </a:rPr>
              <a:t>link</a:t>
            </a:r>
            <a:r>
              <a:rPr lang="en" sz="1200">
                <a:solidFill>
                  <a:schemeClr val="dk1"/>
                </a:solidFill>
                <a:latin typeface="Halant"/>
                <a:ea typeface="Halant"/>
                <a:cs typeface="Halant"/>
                <a:sym typeface="Halant"/>
              </a:rPr>
              <a:t>, follow the steps below and answer the following questions as you examine the museum exhibit.</a:t>
            </a:r>
            <a:endParaRPr sz="1200">
              <a:solidFill>
                <a:schemeClr val="dk1"/>
              </a:solidFill>
              <a:latin typeface="Inter"/>
              <a:ea typeface="Inter"/>
              <a:cs typeface="Inter"/>
              <a:sym typeface="Inter"/>
            </a:endParaRPr>
          </a:p>
        </p:txBody>
      </p:sp>
      <p:graphicFrame>
        <p:nvGraphicFramePr>
          <p:cNvPr id="94" name="Google Shape;94;p17"/>
          <p:cNvGraphicFramePr/>
          <p:nvPr/>
        </p:nvGraphicFramePr>
        <p:xfrm>
          <a:off x="551300" y="5698075"/>
          <a:ext cx="3000000" cy="3000000"/>
        </p:xfrm>
        <a:graphic>
          <a:graphicData uri="http://schemas.openxmlformats.org/drawingml/2006/table">
            <a:tbl>
              <a:tblPr>
                <a:noFill/>
                <a:tableStyleId>{08761D0F-53EB-451A-8697-5D1EFEA334CF}</a:tableStyleId>
              </a:tblPr>
              <a:tblGrid>
                <a:gridCol w="2301525"/>
                <a:gridCol w="2301525"/>
                <a:gridCol w="2301525"/>
              </a:tblGrid>
              <a:tr h="271400">
                <a:tc gridSpan="3">
                  <a:txBody>
                    <a:bodyPr/>
                    <a:lstStyle/>
                    <a:p>
                      <a:pPr indent="0" lvl="0" marL="0" rtl="0" algn="l">
                        <a:spcBef>
                          <a:spcPts val="0"/>
                        </a:spcBef>
                        <a:spcAft>
                          <a:spcPts val="0"/>
                        </a:spcAft>
                        <a:buNone/>
                      </a:pPr>
                      <a:r>
                        <a:rPr b="1" lang="en" sz="1200">
                          <a:latin typeface="Inter"/>
                          <a:ea typeface="Inter"/>
                          <a:cs typeface="Inter"/>
                          <a:sym typeface="Inter"/>
                        </a:rPr>
                        <a:t>Bronze </a:t>
                      </a:r>
                      <a:r>
                        <a:rPr b="1" lang="en" sz="1200">
                          <a:latin typeface="Inter"/>
                          <a:ea typeface="Inter"/>
                          <a:cs typeface="Inter"/>
                          <a:sym typeface="Inter"/>
                        </a:rPr>
                        <a:t>Name: </a:t>
                      </a:r>
                      <a:r>
                        <a:rPr b="1" lang="en" sz="1200">
                          <a:solidFill>
                            <a:srgbClr val="E95C3D"/>
                          </a:solidFill>
                          <a:latin typeface="Inter"/>
                          <a:ea typeface="Inter"/>
                          <a:cs typeface="Inter"/>
                          <a:sym typeface="Inter"/>
                        </a:rPr>
                        <a:t>Commemorative trophy head</a:t>
                      </a:r>
                      <a:endParaRPr b="1" sz="1200">
                        <a:solidFill>
                          <a:srgbClr val="E95C3D"/>
                        </a:solidFill>
                        <a:latin typeface="Inter"/>
                        <a:ea typeface="Inter"/>
                        <a:cs typeface="Inter"/>
                        <a:sym typeface="Inter"/>
                      </a:endParaRPr>
                    </a:p>
                  </a:txBody>
                  <a:tcPr marT="91425" marB="91425" marR="91425" marL="91425"/>
                </a:tc>
                <a:tc hMerge="1"/>
                <a:tc hMerge="1"/>
              </a:tr>
              <a:tr h="54280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questions do you have about this bronze?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suppose was the purpose of this bronze?</a:t>
                      </a:r>
                      <a:endParaRPr sz="1200">
                        <a:latin typeface="Inter"/>
                        <a:ea typeface="Inter"/>
                        <a:cs typeface="Inter"/>
                        <a:sym typeface="Inter"/>
                      </a:endParaRPr>
                    </a:p>
                  </a:txBody>
                  <a:tcPr marT="91425" marB="91425" marR="91425" marL="91425"/>
                </a:tc>
              </a:tr>
              <a:tr h="20355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likely represents a defeated enemy</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raised scars over each eye suggest the figure is a foreigner, which contrasts with the usual three scars seen on Edo men.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Who was this enemy, and what significance did he hold?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may have been used in ceremonies, displayed as a warning to potential enemies, or as a tribute to victories in battle.</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95" name="Google Shape;95;p17"/>
          <p:cNvSpPr txBox="1"/>
          <p:nvPr/>
        </p:nvSpPr>
        <p:spPr>
          <a:xfrm>
            <a:off x="469050" y="1828800"/>
            <a:ext cx="6669900" cy="2986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Inter"/>
                <a:ea typeface="Inter"/>
                <a:cs typeface="Inter"/>
                <a:sym typeface="Inter"/>
              </a:rPr>
              <a:t>Round 1: The Historical Background of the Bronzes</a:t>
            </a:r>
            <a:endParaRPr b="1">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Scroll down to the section titled “British Punitive Expedition of 1897.”</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key events that led to the British punitive expedition against the Kingdom of Benin in 1897?</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In 1892, Oba Ovonramwen agreed to a trade treaty with the United Kingdom. However, disagreements over its enforcement led James Phillips, a British official from the Niger Coast Protectorate, to organize an unauthorized trading mission to Benin City in January 1897.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the British loot Benin City’s royal treasures?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British looted Benin City's royal treasures as part of their punitive expedition in response to the attack on their trading mission. They seized and burned the royal palace, exiled Oba Ovonramwen, and confiscated the kingdom’s valuable artifacts.</a:t>
            </a:r>
            <a:endParaRPr sz="1200">
              <a:solidFill>
                <a:schemeClr val="dk1"/>
              </a:solidFill>
              <a:latin typeface="Inter"/>
              <a:ea typeface="Inter"/>
              <a:cs typeface="Inter"/>
              <a:sym typeface="Inter"/>
            </a:endParaRPr>
          </a:p>
        </p:txBody>
      </p:sp>
      <p:sp>
        <p:nvSpPr>
          <p:cNvPr id="96" name="Google Shape;96;p17"/>
          <p:cNvSpPr txBox="1"/>
          <p:nvPr/>
        </p:nvSpPr>
        <p:spPr>
          <a:xfrm>
            <a:off x="381550" y="4753513"/>
            <a:ext cx="6669900" cy="95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Inter"/>
                <a:ea typeface="Inter"/>
                <a:cs typeface="Inter"/>
                <a:sym typeface="Inter"/>
              </a:rPr>
              <a:t>Round 2: </a:t>
            </a:r>
            <a:r>
              <a:rPr b="1" lang="en">
                <a:solidFill>
                  <a:schemeClr val="dk1"/>
                </a:solidFill>
                <a:latin typeface="Inter"/>
                <a:ea typeface="Inter"/>
                <a:cs typeface="Inter"/>
                <a:sym typeface="Inter"/>
              </a:rPr>
              <a:t>Craftsmanship and Cultural Symbolism</a:t>
            </a:r>
            <a:endParaRPr b="1">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Scroll back up to the top and download the brochure by clicking the pdf icon. Choose three pieces of art and complete the table below and on the next page.</a:t>
            </a:r>
            <a:r>
              <a:rPr i="1" lang="en" sz="1200">
                <a:solidFill>
                  <a:schemeClr val="dk1"/>
                </a:solidFill>
                <a:latin typeface="Inter"/>
                <a:ea typeface="Inter"/>
                <a:cs typeface="Inter"/>
                <a:sym typeface="Inter"/>
              </a:rPr>
              <a:t> </a:t>
            </a:r>
            <a:endParaRPr i="1" sz="1200">
              <a:solidFill>
                <a:schemeClr val="dk1"/>
              </a:solidFill>
              <a:latin typeface="Inter"/>
              <a:ea typeface="Inter"/>
              <a:cs typeface="Inter"/>
              <a:sym typeface="Inter"/>
            </a:endParaRPr>
          </a:p>
          <a:p>
            <a:pPr indent="0" lvl="0" marL="0" rtl="0" algn="l">
              <a:spcBef>
                <a:spcPts val="0"/>
              </a:spcBef>
              <a:spcAft>
                <a:spcPts val="0"/>
              </a:spcAft>
              <a:buNone/>
            </a:pPr>
            <a:r>
              <a:rPr b="1" i="1" lang="en" sz="1200">
                <a:solidFill>
                  <a:srgbClr val="E95C3D"/>
                </a:solidFill>
                <a:latin typeface="Inter"/>
                <a:ea typeface="Inter"/>
                <a:cs typeface="Inter"/>
                <a:sym typeface="Inter"/>
              </a:rPr>
              <a:t>A</a:t>
            </a:r>
            <a:r>
              <a:rPr b="1" i="1" lang="en" sz="1200">
                <a:solidFill>
                  <a:srgbClr val="E95C3D"/>
                </a:solidFill>
                <a:latin typeface="Inter"/>
                <a:ea typeface="Inter"/>
                <a:cs typeface="Inter"/>
                <a:sym typeface="Inter"/>
              </a:rPr>
              <a:t>nswers will vary</a:t>
            </a:r>
            <a:endParaRPr b="1" sz="12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pic>
        <p:nvPicPr>
          <p:cNvPr id="101" name="Google Shape;101;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2" name="Google Shape;102;p1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Benin Bronze Exhibit (Exemplar)</a:t>
            </a:r>
            <a:endParaRPr sz="1500">
              <a:solidFill>
                <a:schemeClr val="dk1"/>
              </a:solidFill>
              <a:latin typeface="Halant"/>
              <a:ea typeface="Halant"/>
              <a:cs typeface="Halant"/>
              <a:sym typeface="Halant"/>
            </a:endParaRPr>
          </a:p>
        </p:txBody>
      </p:sp>
      <p:pic>
        <p:nvPicPr>
          <p:cNvPr id="103" name="Google Shape;103;p18"/>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04" name="Google Shape;104;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5" name="Google Shape;10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06" name="Google Shape;106;p18"/>
          <p:cNvGraphicFramePr/>
          <p:nvPr/>
        </p:nvGraphicFramePr>
        <p:xfrm>
          <a:off x="433963" y="1062575"/>
          <a:ext cx="3000000" cy="3000000"/>
        </p:xfrm>
        <a:graphic>
          <a:graphicData uri="http://schemas.openxmlformats.org/drawingml/2006/table">
            <a:tbl>
              <a:tblPr>
                <a:noFill/>
                <a:tableStyleId>{08761D0F-53EB-451A-8697-5D1EFEA334CF}</a:tableStyleId>
              </a:tblPr>
              <a:tblGrid>
                <a:gridCol w="2301525"/>
                <a:gridCol w="2301525"/>
                <a:gridCol w="2301525"/>
              </a:tblGrid>
              <a:tr h="386250">
                <a:tc gridSpan="3">
                  <a:txBody>
                    <a:bodyPr/>
                    <a:lstStyle/>
                    <a:p>
                      <a:pPr indent="0" lvl="0" marL="0" rtl="0" algn="l">
                        <a:spcBef>
                          <a:spcPts val="0"/>
                        </a:spcBef>
                        <a:spcAft>
                          <a:spcPts val="0"/>
                        </a:spcAft>
                        <a:buNone/>
                      </a:pPr>
                      <a:r>
                        <a:rPr b="1" lang="en" sz="1200">
                          <a:latin typeface="Inter"/>
                          <a:ea typeface="Inter"/>
                          <a:cs typeface="Inter"/>
                          <a:sym typeface="Inter"/>
                        </a:rPr>
                        <a:t>Bronze Name: </a:t>
                      </a:r>
                      <a:r>
                        <a:rPr b="1" lang="en" sz="1200">
                          <a:solidFill>
                            <a:srgbClr val="E95C3D"/>
                          </a:solidFill>
                          <a:latin typeface="Inter"/>
                          <a:ea typeface="Inter"/>
                          <a:cs typeface="Inter"/>
                          <a:sym typeface="Inter"/>
                        </a:rPr>
                        <a:t>Figure of a musketeer</a:t>
                      </a:r>
                      <a:endParaRPr b="1" sz="1200">
                        <a:solidFill>
                          <a:srgbClr val="E95C3D"/>
                        </a:solidFill>
                        <a:latin typeface="Inter"/>
                        <a:ea typeface="Inter"/>
                        <a:cs typeface="Inter"/>
                        <a:sym typeface="Inter"/>
                      </a:endParaRPr>
                    </a:p>
                  </a:txBody>
                  <a:tcPr marT="91425" marB="91425" marR="91425" marL="91425"/>
                </a:tc>
                <a:tc hMerge="1"/>
                <a:tc hMerge="1"/>
              </a:tr>
              <a:tr h="74155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questions do you have about this bronze?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suppose was the purpose of this bronze?</a:t>
                      </a:r>
                      <a:endParaRPr sz="1200">
                        <a:latin typeface="Inter"/>
                        <a:ea typeface="Inter"/>
                        <a:cs typeface="Inter"/>
                        <a:sym typeface="Inter"/>
                      </a:endParaRPr>
                    </a:p>
                  </a:txBody>
                  <a:tcPr marT="91425" marB="91425" marR="91425" marL="91425"/>
                </a:tc>
              </a:tr>
              <a:tr h="741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figure represents a musketeer, likely a bodyguard of the oba, emphasizing the importance of military protection.</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base features musket balls and a severed head</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How did European firearms influence the military structure of the Benin Kingdom?</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bronze likely served as a symbol of military strength and royal authority, reinforcing the oba’s control over his kingdom. It may have been placed on an altar as a tribute to the oba’s protection and power, commemorating victories over rebellious chiefs.</a:t>
                      </a:r>
                      <a:endParaRPr b="1" sz="1200">
                        <a:solidFill>
                          <a:srgbClr val="E95C3D"/>
                        </a:solidFill>
                        <a:latin typeface="Inter"/>
                        <a:ea typeface="Inter"/>
                        <a:cs typeface="Inter"/>
                        <a:sym typeface="Inter"/>
                      </a:endParaRPr>
                    </a:p>
                  </a:txBody>
                  <a:tcPr marT="91425" marB="91425" marR="91425" marL="91425"/>
                </a:tc>
              </a:tr>
            </a:tbl>
          </a:graphicData>
        </a:graphic>
      </p:graphicFrame>
      <p:graphicFrame>
        <p:nvGraphicFramePr>
          <p:cNvPr id="107" name="Google Shape;107;p18"/>
          <p:cNvGraphicFramePr/>
          <p:nvPr/>
        </p:nvGraphicFramePr>
        <p:xfrm>
          <a:off x="433963" y="5205425"/>
          <a:ext cx="3000000" cy="3000000"/>
        </p:xfrm>
        <a:graphic>
          <a:graphicData uri="http://schemas.openxmlformats.org/drawingml/2006/table">
            <a:tbl>
              <a:tblPr>
                <a:noFill/>
                <a:tableStyleId>{08761D0F-53EB-451A-8697-5D1EFEA334CF}</a:tableStyleId>
              </a:tblPr>
              <a:tblGrid>
                <a:gridCol w="2301525"/>
                <a:gridCol w="2301525"/>
                <a:gridCol w="2301525"/>
              </a:tblGrid>
              <a:tr h="386250">
                <a:tc gridSpan="3">
                  <a:txBody>
                    <a:bodyPr/>
                    <a:lstStyle/>
                    <a:p>
                      <a:pPr indent="0" lvl="0" marL="0" rtl="0" algn="l">
                        <a:spcBef>
                          <a:spcPts val="0"/>
                        </a:spcBef>
                        <a:spcAft>
                          <a:spcPts val="0"/>
                        </a:spcAft>
                        <a:buNone/>
                      </a:pPr>
                      <a:r>
                        <a:rPr b="1" lang="en" sz="1200">
                          <a:latin typeface="Inter"/>
                          <a:ea typeface="Inter"/>
                          <a:cs typeface="Inter"/>
                          <a:sym typeface="Inter"/>
                        </a:rPr>
                        <a:t>Bronze Name: </a:t>
                      </a:r>
                      <a:r>
                        <a:rPr b="1" lang="en" sz="1200">
                          <a:solidFill>
                            <a:srgbClr val="E95C3D"/>
                          </a:solidFill>
                          <a:latin typeface="Inter"/>
                          <a:ea typeface="Inter"/>
                          <a:cs typeface="Inter"/>
                          <a:sym typeface="Inter"/>
                        </a:rPr>
                        <a:t>Rooster</a:t>
                      </a:r>
                      <a:endParaRPr b="1" sz="1200">
                        <a:solidFill>
                          <a:srgbClr val="E95C3D"/>
                        </a:solidFill>
                        <a:latin typeface="Inter"/>
                        <a:ea typeface="Inter"/>
                        <a:cs typeface="Inter"/>
                        <a:sym typeface="Inter"/>
                      </a:endParaRPr>
                    </a:p>
                  </a:txBody>
                  <a:tcPr marT="91425" marB="91425" marR="91425" marL="91425"/>
                </a:tc>
                <a:tc hMerge="1"/>
                <a:tc hMerge="1"/>
              </a:tr>
              <a:tr h="74155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questions do you have about this bronze?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suppose was the purpose of this bronze?</a:t>
                      </a:r>
                      <a:endParaRPr sz="1200">
                        <a:latin typeface="Inter"/>
                        <a:ea typeface="Inter"/>
                        <a:cs typeface="Inter"/>
                        <a:sym typeface="Inter"/>
                      </a:endParaRPr>
                    </a:p>
                  </a:txBody>
                  <a:tcPr marT="91425" marB="91425" marR="91425" marL="91425"/>
                </a:tc>
              </a:tr>
              <a:tr h="74155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is associated with the king’s senior wife, who holds authority over the women of the palace.</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rooster is symbolically significant in both folklore and court life, representing leadership, dominance, and watchfulness.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Were roosters considered sacred or symbolic in other aspects of Benin’s culture beyond the royal court?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bronze likely served as a representation of power, authority, and protection within the palace. It may have been placed on shrines dedicated to queen mothers or senior wives, reinforcing their status in the kingdom.</a:t>
                      </a:r>
                      <a:endParaRPr b="1" sz="1200">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pic>
        <p:nvPicPr>
          <p:cNvPr id="112" name="Google Shape;112;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3" name="Google Shape;113;p1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Benin Bronze Exhibit (Exemplar)</a:t>
            </a:r>
            <a:endParaRPr sz="1500">
              <a:solidFill>
                <a:schemeClr val="dk1"/>
              </a:solidFill>
              <a:latin typeface="Halant"/>
              <a:ea typeface="Halant"/>
              <a:cs typeface="Halant"/>
              <a:sym typeface="Halant"/>
            </a:endParaRPr>
          </a:p>
        </p:txBody>
      </p:sp>
      <p:pic>
        <p:nvPicPr>
          <p:cNvPr id="114" name="Google Shape;114;p19"/>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115" name="Google Shape;11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6" name="Google Shape;116;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7" name="Google Shape;117;p19"/>
          <p:cNvSpPr txBox="1"/>
          <p:nvPr/>
        </p:nvSpPr>
        <p:spPr>
          <a:xfrm>
            <a:off x="412550" y="1008025"/>
            <a:ext cx="6947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this </a:t>
            </a:r>
            <a:r>
              <a:rPr lang="en" sz="1200" u="sng">
                <a:solidFill>
                  <a:schemeClr val="hlink"/>
                </a:solidFill>
                <a:latin typeface="Halant"/>
                <a:ea typeface="Halant"/>
                <a:cs typeface="Halant"/>
                <a:sym typeface="Halant"/>
                <a:hlinkClick r:id="rId5"/>
              </a:rPr>
              <a:t>link</a:t>
            </a:r>
            <a:r>
              <a:rPr lang="en" sz="1200">
                <a:solidFill>
                  <a:schemeClr val="dk1"/>
                </a:solidFill>
                <a:latin typeface="Halant"/>
                <a:ea typeface="Halant"/>
                <a:cs typeface="Halant"/>
                <a:sym typeface="Halant"/>
              </a:rPr>
              <a:t>, follow the steps below and answer the following questions as you examine the museum exhibit.</a:t>
            </a:r>
            <a:endParaRPr sz="1200">
              <a:solidFill>
                <a:schemeClr val="dk1"/>
              </a:solidFill>
              <a:latin typeface="Inter"/>
              <a:ea typeface="Inter"/>
              <a:cs typeface="Inter"/>
              <a:sym typeface="Inter"/>
            </a:endParaRPr>
          </a:p>
        </p:txBody>
      </p:sp>
      <p:sp>
        <p:nvSpPr>
          <p:cNvPr id="118" name="Google Shape;118;p19"/>
          <p:cNvSpPr txBox="1"/>
          <p:nvPr/>
        </p:nvSpPr>
        <p:spPr>
          <a:xfrm>
            <a:off x="469050" y="1828800"/>
            <a:ext cx="6669900" cy="243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Inter"/>
                <a:ea typeface="Inter"/>
                <a:cs typeface="Inter"/>
                <a:sym typeface="Inter"/>
              </a:rPr>
              <a:t>Round 3: How they were taken and displayed in museums</a:t>
            </a:r>
            <a:endParaRPr b="1">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Exit out of the brochure and return to the main page. </a:t>
            </a:r>
            <a:r>
              <a:rPr i="1" lang="en" sz="1200">
                <a:solidFill>
                  <a:schemeClr val="dk1"/>
                </a:solidFill>
                <a:latin typeface="Inter"/>
                <a:ea typeface="Inter"/>
                <a:cs typeface="Inter"/>
                <a:sym typeface="Inter"/>
              </a:rPr>
              <a:t>Scroll back down to the section titled “British Punitive Expedition of 1897”.</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perception of the Benin Bronzes change after they were taken to Western museums and collections?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Initially, these artworks were recognized for their extraordinary artistic skill and creativity. In the West, they were viewed as masterpieces of craftsmanship, admired for their detail and cultural significance.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19" name="Google Shape;119;p19"/>
          <p:cNvSpPr txBox="1"/>
          <p:nvPr/>
        </p:nvSpPr>
        <p:spPr>
          <a:xfrm>
            <a:off x="469050" y="4342775"/>
            <a:ext cx="6669900" cy="4463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Inter"/>
                <a:ea typeface="Inter"/>
                <a:cs typeface="Inter"/>
                <a:sym typeface="Inter"/>
              </a:rPr>
              <a:t>Round 4: Return  to Nigeria</a:t>
            </a:r>
            <a:endParaRPr b="1">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Read the text under the section “Artworks Returned to Nigeria”. Then, scroll back up to the top and read all the information.</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steps did the National Museum of African Art take to return Benin artifacts?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National Museum of African Art worked with the Nigerian National Commission for Museums and Monuments (NCMM) and the Benin City National Museum to identify, and ultimately transfer, ownership of 29 objects. With permission from the kingdom of Benin, nine of these objects are now on long-term loan to the museum; the other 20 have been returned to Nigeria.</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your answer for #1, why is this process significant for cultural heritage preservation?</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This process is significant for cultural heritage preservation because it emphasizes the importance of returning artifacts to their rightful owners, ensuring that cultural and historical items are preserved within their original contexts. By returning these objects to Benin and allowing the kingdom to maintain ownership, it not only supports the preservation of a nation's heritage but also helps protect cultural identity. The long-term loan arrangement allows for shared access, ensuring that these treasures are preserved and studied both in their home country and by the global community, promoting cultural understanding and respect.</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